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8"/>
  </p:notesMasterIdLst>
  <p:handoutMasterIdLst>
    <p:handoutMasterId r:id="rId19"/>
  </p:handoutMasterIdLst>
  <p:sldIdLst>
    <p:sldId id="256" r:id="rId5"/>
    <p:sldId id="283" r:id="rId6"/>
    <p:sldId id="284" r:id="rId7"/>
    <p:sldId id="293" r:id="rId8"/>
    <p:sldId id="294" r:id="rId9"/>
    <p:sldId id="295" r:id="rId10"/>
    <p:sldId id="290" r:id="rId11"/>
    <p:sldId id="292" r:id="rId12"/>
    <p:sldId id="291" r:id="rId13"/>
    <p:sldId id="281" r:id="rId14"/>
    <p:sldId id="288" r:id="rId15"/>
    <p:sldId id="289" r:id="rId16"/>
    <p:sldId id="270" r:id="rId17"/>
  </p:sldIdLst>
  <p:sldSz cx="9144000" cy="5143500" type="screen16x9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6C6"/>
    <a:srgbClr val="883230"/>
    <a:srgbClr val="17A60C"/>
    <a:srgbClr val="64A70B"/>
    <a:srgbClr val="8F319F"/>
    <a:srgbClr val="F44EC9"/>
    <a:srgbClr val="F567D0"/>
    <a:srgbClr val="EF11B5"/>
    <a:srgbClr val="333132"/>
    <a:srgbClr val="008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58846" autoAdjust="0"/>
  </p:normalViewPr>
  <p:slideViewPr>
    <p:cSldViewPr snapToObjects="1">
      <p:cViewPr>
        <p:scale>
          <a:sx n="94" d="100"/>
          <a:sy n="94" d="100"/>
        </p:scale>
        <p:origin x="834" y="-6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330" cy="7633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518D896D-9394-41E1-88F5-83A5E1A57959}" type="datetimeFigureOut">
              <a:rPr lang="en-GB" smtClean="0"/>
              <a:t>13/04/2015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76F302F5-BA4E-4159-9B90-9D538AC0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84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51C5C2FB-198A-4A65-A4DE-638F4BFDA112}" type="datetimeFigureOut">
              <a:rPr lang="en-GB" smtClean="0"/>
              <a:pPr/>
              <a:t>13/04/2015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D3BE5254-8076-47E6-8332-7F470F2386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93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5254-8076-47E6-8332-7F470F23861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76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5254-8076-47E6-8332-7F470F23861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595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5254-8076-47E6-8332-7F470F23861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73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5254-8076-47E6-8332-7F470F23861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819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5254-8076-47E6-8332-7F470F23861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14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5254-8076-47E6-8332-7F470F23861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031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5254-8076-47E6-8332-7F470F23861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157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5254-8076-47E6-8332-7F470F23861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694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5254-8076-47E6-8332-7F470F23861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S_Powerpoint title slide_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37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438" y="54164"/>
            <a:ext cx="2895600" cy="273844"/>
          </a:xfrm>
        </p:spPr>
        <p:txBody>
          <a:bodyPr/>
          <a:lstStyle>
            <a:lvl1pPr algn="l">
              <a:defRPr sz="800">
                <a:solidFill>
                  <a:srgbClr val="1C1D1D"/>
                </a:solidFill>
              </a:defRPr>
            </a:lvl1pPr>
          </a:lstStyle>
          <a:p>
            <a:r>
              <a:rPr lang="en-US" dirty="0" smtClean="0"/>
              <a:t>Title of presentation or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4385" y="54164"/>
            <a:ext cx="2133600" cy="273844"/>
          </a:xfrm>
        </p:spPr>
        <p:txBody>
          <a:bodyPr/>
          <a:lstStyle>
            <a:lvl1pPr>
              <a:defRPr sz="800">
                <a:solidFill>
                  <a:srgbClr val="1C1D1D"/>
                </a:solidFill>
              </a:defRPr>
            </a:lvl1pPr>
          </a:lstStyle>
          <a:p>
            <a:fld id="{6F5D2545-22DB-634E-B302-6181556C9B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683" y="745306"/>
            <a:ext cx="2285879" cy="990870"/>
          </a:xfrm>
        </p:spPr>
        <p:txBody>
          <a:bodyPr anchor="t">
            <a:normAutofit/>
          </a:bodyPr>
          <a:lstStyle>
            <a:lvl1pPr algn="l">
              <a:defRPr sz="16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3292" y="745306"/>
            <a:ext cx="6541648" cy="3591751"/>
          </a:xfrm>
        </p:spPr>
        <p:txBody>
          <a:bodyPr anchor="t">
            <a:normAutofit/>
          </a:bodyPr>
          <a:lstStyle>
            <a:lvl1pPr marL="0" indent="0">
              <a:buFont typeface="Arial"/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6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  <p:sldLayoutId id="214749346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ion Powerpoint title sli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817" y="-62344"/>
            <a:ext cx="9364252" cy="52681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850" y="2877070"/>
            <a:ext cx="4427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Margaret Brown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(Royal Society Education Committee)</a:t>
            </a:r>
          </a:p>
          <a:p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Ian Jones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(Vision Project Committee)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All </a:t>
            </a:r>
            <a:r>
              <a:rPr lang="en-US" sz="2800" b="1" dirty="0">
                <a:solidFill>
                  <a:schemeClr val="bg1"/>
                </a:solidFill>
              </a:rPr>
              <a:t>young people study mathematics and science to 18:</a:t>
            </a:r>
            <a:endParaRPr lang="en-GB" sz="2800" dirty="0">
              <a:solidFill>
                <a:schemeClr val="bg1"/>
              </a:solidFill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Core </a:t>
            </a:r>
            <a:r>
              <a:rPr lang="en-US" sz="2800" dirty="0" err="1" smtClean="0"/>
              <a:t>Maths</a:t>
            </a:r>
            <a:r>
              <a:rPr lang="en-US" sz="2800" dirty="0" smtClean="0"/>
              <a:t> </a:t>
            </a:r>
            <a:r>
              <a:rPr lang="en-GB" sz="2800" dirty="0" smtClean="0"/>
              <a:t>is currently under large-scale trials with 150+ institutions co-ordinated via Maths Hubs. 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All students with GCSE D need to re-sit; below D resit or stepping stone.</a:t>
            </a:r>
            <a:endParaRPr lang="en-GB" sz="1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683" y="745306"/>
            <a:ext cx="2285879" cy="1673784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333132"/>
                </a:solidFill>
                <a:latin typeface="Arial" panose="020B0604020202020204" pitchFamily="34" charset="0"/>
                <a:cs typeface="Arial" pitchFamily="34" charset="0"/>
              </a:rPr>
              <a:t>Action so far and future </a:t>
            </a:r>
            <a:r>
              <a:rPr lang="en-GB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23966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83292" y="587170"/>
            <a:ext cx="6541648" cy="3749887"/>
          </a:xfrm>
          <a:solidFill>
            <a:srgbClr val="F44EC9"/>
          </a:solidFill>
        </p:spPr>
        <p:txBody>
          <a:bodyPr>
            <a:norm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Evolution not revolution in the curriculum:</a:t>
            </a:r>
            <a:endParaRPr lang="en-GB" sz="2800" dirty="0">
              <a:solidFill>
                <a:schemeClr val="bg1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2400" dirty="0"/>
              <a:t>Discussions were held in 2014 with ministers and party </a:t>
            </a:r>
            <a:r>
              <a:rPr lang="en-US" sz="2400" dirty="0" smtClean="0"/>
              <a:t>spokespeople</a:t>
            </a:r>
            <a:r>
              <a:rPr lang="en-US" sz="2400" dirty="0"/>
              <a:t> </a:t>
            </a:r>
            <a:r>
              <a:rPr lang="en-US" sz="2400" dirty="0" smtClean="0"/>
              <a:t>especially with regard to </a:t>
            </a:r>
            <a:r>
              <a:rPr lang="en-US" sz="2400" dirty="0" err="1" smtClean="0"/>
              <a:t>baccalauriate</a:t>
            </a:r>
            <a:endParaRPr lang="en-US" sz="2400" dirty="0" smtClean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2400" dirty="0" smtClean="0"/>
              <a:t>After CMS discussion agreement to take forward subject committee proposal with JMC</a:t>
            </a:r>
            <a:endParaRPr lang="en-GB" sz="2400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2400" dirty="0" smtClean="0"/>
              <a:t>RS has commissioned </a:t>
            </a:r>
            <a:r>
              <a:rPr lang="en-US" sz="2400" dirty="0"/>
              <a:t>a set of international comparison case studies of how curriculum change is done in other countries.</a:t>
            </a:r>
            <a:endParaRPr lang="en-GB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683" y="745306"/>
            <a:ext cx="2285879" cy="1673784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333132"/>
                </a:solidFill>
                <a:latin typeface="Arial" panose="020B0604020202020204" pitchFamily="34" charset="0"/>
                <a:cs typeface="Arial" pitchFamily="34" charset="0"/>
              </a:rPr>
              <a:t>Action so far and future </a:t>
            </a:r>
            <a:r>
              <a:rPr lang="en-GB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36354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83292" y="434510"/>
            <a:ext cx="6541648" cy="3902547"/>
          </a:xfrm>
          <a:solidFill>
            <a:srgbClr val="B446C6"/>
          </a:solidFill>
        </p:spPr>
        <p:txBody>
          <a:bodyPr>
            <a:normAutofit fontScale="92500" lnSpcReduction="10000"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Teachers have high professional status and there is a strong supply of science and </a:t>
            </a:r>
            <a:r>
              <a:rPr lang="en-US" sz="3000" b="1" dirty="0" err="1">
                <a:solidFill>
                  <a:schemeClr val="bg1"/>
                </a:solidFill>
              </a:rPr>
              <a:t>maths</a:t>
            </a:r>
            <a:r>
              <a:rPr lang="en-US" sz="3000" b="1" dirty="0">
                <a:solidFill>
                  <a:schemeClr val="bg1"/>
                </a:solidFill>
              </a:rPr>
              <a:t> teachers:</a:t>
            </a:r>
            <a:endParaRPr lang="en-GB" sz="3000" b="1" dirty="0">
              <a:solidFill>
                <a:schemeClr val="bg1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2400" dirty="0"/>
              <a:t>The Government announced in March </a:t>
            </a:r>
            <a:r>
              <a:rPr lang="en-US" sz="2400" dirty="0" smtClean="0"/>
              <a:t>a variety of </a:t>
            </a:r>
            <a:r>
              <a:rPr lang="en-US" sz="2400" dirty="0"/>
              <a:t>measures to </a:t>
            </a:r>
            <a:r>
              <a:rPr lang="en-US" sz="2400" dirty="0" smtClean="0"/>
              <a:t>increase teacher recruitment and support in </a:t>
            </a:r>
            <a:r>
              <a:rPr lang="en-US" sz="2400" dirty="0" err="1" smtClean="0"/>
              <a:t>maths</a:t>
            </a:r>
            <a:r>
              <a:rPr lang="en-US" sz="2400" dirty="0" smtClean="0"/>
              <a:t> and physics </a:t>
            </a:r>
            <a:endParaRPr lang="en-GB" sz="2400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2400" dirty="0" smtClean="0"/>
              <a:t>The RS has </a:t>
            </a:r>
            <a:r>
              <a:rPr lang="en-US" sz="2400" dirty="0"/>
              <a:t>endorsed a new College of Teaching, and will offer further support </a:t>
            </a:r>
            <a:endParaRPr lang="en-US" sz="2400" dirty="0" smtClean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2400" dirty="0" smtClean="0"/>
              <a:t>Several </a:t>
            </a:r>
            <a:r>
              <a:rPr lang="en-US" sz="2400" dirty="0"/>
              <a:t>teacher events on the Vision </a:t>
            </a:r>
            <a:r>
              <a:rPr lang="en-US" sz="2400" dirty="0" smtClean="0"/>
              <a:t>report, </a:t>
            </a:r>
            <a:r>
              <a:rPr lang="en-US" sz="2400" dirty="0"/>
              <a:t>a</a:t>
            </a:r>
            <a:r>
              <a:rPr lang="en-US" sz="2400" dirty="0" smtClean="0"/>
              <a:t>nd an </a:t>
            </a:r>
            <a:r>
              <a:rPr lang="en-US" sz="2400" dirty="0"/>
              <a:t>industry roundtable </a:t>
            </a:r>
            <a:r>
              <a:rPr lang="en-US" sz="2400" dirty="0" smtClean="0"/>
              <a:t>to support teachers and CPD, have </a:t>
            </a:r>
            <a:r>
              <a:rPr lang="en-US" sz="2400" dirty="0"/>
              <a:t>been held</a:t>
            </a:r>
            <a:r>
              <a:rPr lang="en-US" sz="2400" dirty="0" smtClean="0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683" y="745306"/>
            <a:ext cx="2285879" cy="1673784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333132"/>
                </a:solidFill>
                <a:latin typeface="Arial" panose="020B0604020202020204" pitchFamily="34" charset="0"/>
                <a:cs typeface="Arial" pitchFamily="34" charset="0"/>
              </a:rPr>
              <a:t>Action so far and future </a:t>
            </a:r>
            <a:r>
              <a:rPr lang="en-GB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20042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3090_7_Vision Powerpoint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137" dirty="0"/>
              <a:t>To raise the general level of mathematical and scientific knowledge and confidence in the </a:t>
            </a:r>
            <a:r>
              <a:rPr lang="en-US" sz="3137" dirty="0" smtClean="0"/>
              <a:t>population.</a:t>
            </a:r>
            <a:endParaRPr lang="en-GB" sz="3137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137" dirty="0" smtClean="0"/>
              <a:t>To </a:t>
            </a:r>
            <a:r>
              <a:rPr lang="en-US" sz="3137" dirty="0"/>
              <a:t>ensure that education systems deliver learning and skills that are linked to the current and future needs of the economy. </a:t>
            </a:r>
            <a:endParaRPr lang="en-GB" sz="3137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683" y="745306"/>
            <a:ext cx="2285879" cy="1673784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333132"/>
                </a:solidFill>
                <a:latin typeface="Arial" pitchFamily="34" charset="0"/>
                <a:cs typeface="Arial" pitchFamily="34" charset="0"/>
              </a:rPr>
              <a:t>Goals of the Vision Report</a:t>
            </a:r>
            <a:endParaRPr lang="en-GB" sz="2800" b="0" dirty="0">
              <a:solidFill>
                <a:srgbClr val="33313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S3090_7_Vision Powerpoint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500"/>
            <a:ext cx="9144000" cy="514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812800"/>
            <a:ext cx="3517900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812800"/>
            <a:ext cx="35179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825500"/>
            <a:ext cx="35052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825500"/>
            <a:ext cx="35052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83292" y="587170"/>
            <a:ext cx="6541648" cy="3749887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Students understand the significance of STEM through better careers awareness and guidance:</a:t>
            </a:r>
            <a:endParaRPr lang="en-GB" sz="2800" b="1" dirty="0">
              <a:solidFill>
                <a:schemeClr val="bg1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2800" dirty="0"/>
              <a:t>Briefing provided for a Westminster Hall debate </a:t>
            </a:r>
            <a:r>
              <a:rPr lang="en-US" sz="2800" dirty="0" smtClean="0"/>
              <a:t>and plan to engage </a:t>
            </a:r>
            <a:r>
              <a:rPr lang="en-US" sz="2800" dirty="0"/>
              <a:t>with the new government </a:t>
            </a:r>
            <a:r>
              <a:rPr lang="en-US" sz="2800" dirty="0" smtClean="0"/>
              <a:t>on </a:t>
            </a:r>
            <a:r>
              <a:rPr lang="en-US" sz="2800" dirty="0"/>
              <a:t>careers advice. </a:t>
            </a:r>
            <a:endParaRPr lang="en-GB" sz="2800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ontinue to develop and improve RS outreach schemes.</a:t>
            </a:r>
            <a:endParaRPr lang="en-GB" sz="2800" dirty="0"/>
          </a:p>
          <a:p>
            <a:pPr lvl="0"/>
            <a:endParaRPr lang="en-US" sz="28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683" y="745306"/>
            <a:ext cx="2285879" cy="1673784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333132"/>
                </a:solidFill>
                <a:latin typeface="Arial" panose="020B0604020202020204" pitchFamily="34" charset="0"/>
                <a:cs typeface="Arial" pitchFamily="34" charset="0"/>
              </a:rPr>
              <a:t>Action so far and future </a:t>
            </a:r>
            <a:r>
              <a:rPr lang="en-GB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19378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83292" y="587170"/>
            <a:ext cx="6541648" cy="3749887"/>
          </a:xfrm>
          <a:solidFill>
            <a:srgbClr val="17A60C"/>
          </a:solidFill>
        </p:spPr>
        <p:txBody>
          <a:bodyPr>
            <a:normAutofit/>
          </a:bodyPr>
          <a:lstStyle/>
          <a:p>
            <a:r>
              <a:rPr lang="en-US" sz="3104" b="1" dirty="0">
                <a:solidFill>
                  <a:schemeClr val="bg1"/>
                </a:solidFill>
              </a:rPr>
              <a:t>Performance measures value good teaching:</a:t>
            </a:r>
            <a:endParaRPr lang="en-GB" sz="3104" b="1" dirty="0">
              <a:solidFill>
                <a:schemeClr val="bg1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2800" dirty="0"/>
              <a:t>Responded to several </a:t>
            </a:r>
            <a:r>
              <a:rPr lang="en-US" sz="2800" dirty="0" err="1"/>
              <a:t>Ofqual</a:t>
            </a:r>
            <a:r>
              <a:rPr lang="en-US" sz="2800" dirty="0"/>
              <a:t> consultations on how to assess practical science, and met with </a:t>
            </a:r>
            <a:r>
              <a:rPr lang="en-US" sz="2800" dirty="0" err="1"/>
              <a:t>Ofqual</a:t>
            </a:r>
            <a:r>
              <a:rPr lang="en-US" sz="2800" dirty="0"/>
              <a:t> to discuss the new arrangements.</a:t>
            </a:r>
          </a:p>
          <a:p>
            <a:pPr marL="0" lvl="1"/>
            <a:endParaRPr lang="en-GB" sz="2832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683" y="745306"/>
            <a:ext cx="2285879" cy="1673784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333132"/>
                </a:solidFill>
                <a:latin typeface="Arial" panose="020B0604020202020204" pitchFamily="34" charset="0"/>
                <a:cs typeface="Arial" pitchFamily="34" charset="0"/>
              </a:rPr>
              <a:t>Action so far and future </a:t>
            </a:r>
            <a:r>
              <a:rPr lang="en-GB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28287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83292" y="587170"/>
            <a:ext cx="6541648" cy="3749887"/>
          </a:xfrm>
          <a:solidFill>
            <a:srgbClr val="883230"/>
          </a:solidFill>
        </p:spPr>
        <p:txBody>
          <a:bodyPr>
            <a:normAutofit/>
          </a:bodyPr>
          <a:lstStyle/>
          <a:p>
            <a:pPr lvl="0"/>
            <a:r>
              <a:rPr lang="en-US" sz="3300" b="1" dirty="0">
                <a:solidFill>
                  <a:schemeClr val="bg1"/>
                </a:solidFill>
              </a:rPr>
              <a:t>Education policy and practice are informed by evidence: </a:t>
            </a:r>
            <a:endParaRPr lang="en-GB" sz="33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000" dirty="0"/>
              <a:t>Scoping a project on education research, to map the STEM education research workforce and funding landscape, and examine priority-setting by education research funders</a:t>
            </a:r>
            <a:r>
              <a:rPr lang="en-US" sz="3000" dirty="0" smtClean="0"/>
              <a:t>.</a:t>
            </a:r>
            <a:endParaRPr lang="en-GB" sz="3000" dirty="0"/>
          </a:p>
          <a:p>
            <a:pPr lvl="0"/>
            <a:endParaRPr lang="en-US" sz="1593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683" y="745306"/>
            <a:ext cx="2285879" cy="1673784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333132"/>
                </a:solidFill>
                <a:latin typeface="Arial" panose="020B0604020202020204" pitchFamily="34" charset="0"/>
                <a:cs typeface="Arial" pitchFamily="34" charset="0"/>
              </a:rPr>
              <a:t>Action so far and future </a:t>
            </a:r>
            <a:r>
              <a:rPr lang="en-GB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177815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898</TotalTime>
  <Words>376</Words>
  <Application>Microsoft Office PowerPoint</Application>
  <PresentationFormat>On-screen Show (16:9)</PresentationFormat>
  <Paragraphs>41</Paragraphs>
  <Slides>13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Goals of the Vision Report</vt:lpstr>
      <vt:lpstr>PowerPoint Presentation</vt:lpstr>
      <vt:lpstr>PowerPoint Presentation</vt:lpstr>
      <vt:lpstr>PowerPoint Presentation</vt:lpstr>
      <vt:lpstr>PowerPoint Presentation</vt:lpstr>
      <vt:lpstr>Action so far and future plans</vt:lpstr>
      <vt:lpstr>Action so far and future plans</vt:lpstr>
      <vt:lpstr>Action so far and future plans</vt:lpstr>
      <vt:lpstr>Action so far and future plans</vt:lpstr>
      <vt:lpstr>Action so far and future plans</vt:lpstr>
      <vt:lpstr>Action so far and future plans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Margaret Brown</cp:lastModifiedBy>
  <cp:revision>120</cp:revision>
  <cp:lastPrinted>2015-04-13T13:31:21Z</cp:lastPrinted>
  <dcterms:created xsi:type="dcterms:W3CDTF">2010-04-12T23:12:02Z</dcterms:created>
  <dcterms:modified xsi:type="dcterms:W3CDTF">2015-04-13T13:43:28Z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